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67" r:id="rId6"/>
    <p:sldId id="289" r:id="rId7"/>
    <p:sldId id="300" r:id="rId8"/>
    <p:sldId id="272" r:id="rId9"/>
    <p:sldId id="274" r:id="rId10"/>
    <p:sldId id="275" r:id="rId11"/>
    <p:sldId id="268" r:id="rId12"/>
    <p:sldId id="269" r:id="rId13"/>
    <p:sldId id="279" r:id="rId14"/>
    <p:sldId id="284" r:id="rId15"/>
    <p:sldId id="280" r:id="rId16"/>
    <p:sldId id="312" r:id="rId17"/>
    <p:sldId id="329" r:id="rId18"/>
    <p:sldId id="313" r:id="rId19"/>
    <p:sldId id="314" r:id="rId20"/>
    <p:sldId id="315" r:id="rId21"/>
    <p:sldId id="316" r:id="rId22"/>
    <p:sldId id="332" r:id="rId23"/>
    <p:sldId id="333" r:id="rId24"/>
    <p:sldId id="349" r:id="rId25"/>
    <p:sldId id="330" r:id="rId26"/>
    <p:sldId id="331" r:id="rId27"/>
    <p:sldId id="334" r:id="rId28"/>
    <p:sldId id="335" r:id="rId29"/>
    <p:sldId id="352" r:id="rId30"/>
    <p:sldId id="282" r:id="rId31"/>
    <p:sldId id="301" r:id="rId32"/>
    <p:sldId id="283" r:id="rId33"/>
    <p:sldId id="323" r:id="rId34"/>
    <p:sldId id="350" r:id="rId35"/>
    <p:sldId id="322" r:id="rId36"/>
    <p:sldId id="319" r:id="rId37"/>
    <p:sldId id="318" r:id="rId38"/>
    <p:sldId id="320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  <a:srgbClr val="73BF45"/>
    <a:srgbClr val="65AB3B"/>
    <a:srgbClr val="71BF45"/>
    <a:srgbClr val="385E43"/>
    <a:srgbClr val="13D213"/>
    <a:srgbClr val="29EB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1225" autoAdjust="0"/>
  </p:normalViewPr>
  <p:slideViewPr>
    <p:cSldViewPr snapToGrid="0" snapToObjects="1">
      <p:cViewPr varScale="1">
        <p:scale>
          <a:sx n="171" d="100"/>
          <a:sy n="171" d="100"/>
        </p:scale>
        <p:origin x="-1360" y="-112"/>
      </p:cViewPr>
      <p:guideLst>
        <p:guide orient="horz" pos="2162"/>
        <p:guide pos="28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Master slide:</a:t>
            </a:r>
            <a:endParaRPr lang="x-none" altLang="de-DE"/>
          </a:p>
          <a:p>
            <a:r>
              <a:rPr lang="x-none" altLang="de-DE"/>
              <a:t>Welcome audience to bachelor thesis presentation XMAS-Edition "Coexistence Study of Different Medium Access Mechanisms Using a Software Defined Radio Testebed"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Contents:</a:t>
            </a:r>
            <a:endParaRPr lang="x-none" altLang="de-DE"/>
          </a:p>
          <a:p>
            <a:r>
              <a:rPr lang="x-none" altLang="de-DE"/>
              <a:t>Throughout the course of this presentation we will: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Motivate the thesis, i.e. what lead to the work and what was done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Describe the methodology, i.e. which devices an d software was used, the measurement setup and scenarios, the automatic script system to capture the results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Talk about the results and interpret them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Motivation I: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Network Densification, e.g. shopping mall or resturants, IoT, industry 4.0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Intertechnological Coexistence: Bluetooth, Wi-Fi, ZigBee, LTE in unlicensed bands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Theoretical Insights: Difference in performance of contention-based MAC protocols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Motivation II - why is it hard to design good MAC protocols:</a:t>
            </a:r>
            <a:endParaRPr lang="x-none" altLang="de-DE"/>
          </a:p>
          <a:p>
            <a:pPr marL="228600" indent="-228600">
              <a:buAutoNum type="arabicPeriod"/>
            </a:pPr>
            <a:endParaRPr lang="x-none" altLang="de-DE"/>
          </a:p>
          <a:p>
            <a:pPr marL="228600" indent="-228600">
              <a:buAutoNum type="arabicPeriod"/>
            </a:pPr>
            <a:r>
              <a:rPr lang="x-none" altLang="de-DE"/>
              <a:t>Design Criteria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Apart from the most obvious design criteria of maximizing throughput and minimizing latency...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Jitter in terms of first-order derivative of latency has to be low for some real-time applications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Flexibility in terms of adapting to new situations, e.g. varying traffic load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Power efficiency is important for devices that use battery as means of power supply (mention influence of physical layer =&gt; [spectral efficiency] = bits/W/Hz)</a:t>
            </a:r>
            <a:endParaRPr lang="x-none" altLang="de-DE">
              <a:sym typeface="+mn-ea"/>
            </a:endParaRPr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Complexity =&gt; bad predicatability, complicated mathematical models of performance aspects if any =&gt; motivation to use software defined radio</a:t>
            </a:r>
            <a:endParaRPr lang="x-none" altLang="de-DE">
              <a:sym typeface="+mn-ea"/>
            </a:endParaRPr>
          </a:p>
          <a:p>
            <a:pPr marL="228600" indent="-228600">
              <a:buAutoNum type="arabicPeriod"/>
            </a:pPr>
            <a:r>
              <a:rPr lang="x-none" altLang="de-DE">
                <a:sym typeface="+mn-ea"/>
              </a:rPr>
              <a:t>Overabundance of design criteria that are contradictory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power versus coverage (high TX power = high power consumption)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latency versus throughput (p-persistent CSMA)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throughput versus complexity (ALOHA)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security versus flexibility:</a:t>
            </a:r>
            <a:endParaRPr lang="x-none" altLang="de-DE"/>
          </a:p>
          <a:p>
            <a:pPr marL="228600" indent="-228600">
              <a:buAutoNum type="arabicPeriod"/>
            </a:pPr>
            <a:r>
              <a:rPr lang="x-none" altLang="de-DE"/>
              <a:t>Challenges for wireless MAC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Wireless =&gt; Propagation in all directions around the origin =&gt; hidden / exposed node problem (hidden node problem = node cannot be heard by sender, but can interfere with transmission, exposed node problem = sender refrains from sending although exposed node cannot interfere with transmission in the region between recevier and sender ==&gt; backup slides)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Related: Interference caused by hidden node problem / technologies without LBT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Security: low power signal jamming =&gt; reducing throughput and battery life</a:t>
            </a:r>
            <a:endParaRPr lang="x-none" altLang="de-DE"/>
          </a:p>
          <a:p>
            <a:pPr marL="685800" lvl="1" indent="-228600">
              <a:buAutoNum type="arabicPeriod"/>
            </a:pPr>
            <a:endParaRPr lang="x-none" altLang="de-DE"/>
          </a:p>
          <a:p>
            <a:pPr marL="685800" lvl="1" indent="-228600">
              <a:buAutoNum type="arabicPeriod"/>
            </a:pPr>
            <a:endParaRPr lang="x-none" altLang="de-DE"/>
          </a:p>
          <a:p>
            <a:pPr marL="685800" lvl="1" indent="-228600">
              <a:buAutoNum type="arabicPeriod"/>
            </a:pPr>
            <a:endParaRPr lang="x-none" altLang="de-DE"/>
          </a:p>
          <a:p>
            <a:pPr marL="685800" lvl="1" indent="-228600">
              <a:buAutoNum type="arabicPeriod"/>
            </a:pP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Classification of Mechanisms: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Classification of MAC Protocols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endParaRPr lang="x-none" altLang="de-DE"/>
          </a:p>
          <a:p>
            <a:r>
              <a:rPr lang="x-none" altLang="de-DE"/>
              <a:t>Duty cycling can be used as a  power saving mechanism in WSN MAC protocols or as a coexistence mechanism for LTE in the unlicensed bands (LTE-U).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Contents:</a:t>
            </a:r>
            <a:endParaRPr lang="x-none" altLang="de-DE"/>
          </a:p>
          <a:p>
            <a:r>
              <a:rPr lang="x-none" altLang="de-DE"/>
              <a:t>Throughout the course of this presentation we will: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Motivate the thesis, i.e. what lead to the work and what was done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Describe the methodology, i.e. which devices an d software was used, the measurement setup and scenarios, the automatic script system to capture the results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Talk about the results and interpret them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Other target: confidentiality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4066797"/>
            <a:ext cx="6692905" cy="833817"/>
          </a:xfrm>
        </p:spPr>
        <p:txBody>
          <a:bodyPr>
            <a:normAutofit/>
          </a:bodyPr>
          <a:lstStyle>
            <a:lvl1pPr algn="l">
              <a:defRPr sz="2400" b="1">
                <a:latin typeface="Helvetica"/>
                <a:cs typeface="Helvetica"/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04128"/>
            <a:ext cx="6400800" cy="664907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subtitle</a:t>
            </a:r>
            <a:r>
              <a:rPr lang="de-DE" dirty="0" smtClean="0"/>
              <a:t> style</a:t>
            </a:r>
            <a:endParaRPr lang="en-US" dirty="0"/>
          </a:p>
        </p:txBody>
      </p:sp>
      <p:pic>
        <p:nvPicPr>
          <p:cNvPr id="7" name="Picture 8" descr="grünerBalken.jpg   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538163"/>
          </a:xfrm>
          <a:prstGeom prst="rect">
            <a:avLst/>
          </a:prstGeom>
          <a:noFill/>
        </p:spPr>
      </p:pic>
      <p:pic>
        <p:nvPicPr>
          <p:cNvPr id="8" name="Picture 11" descr="LogoRWTH.jpg       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490" y="5866790"/>
            <a:ext cx="1809750" cy="465138"/>
          </a:xfrm>
          <a:prstGeom prst="rect">
            <a:avLst/>
          </a:prstGeom>
          <a:noFill/>
        </p:spPr>
      </p:pic>
      <p:pic>
        <p:nvPicPr>
          <p:cNvPr id="9" name="Picture 12" descr="inets-grün.jpg     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640" y="5790590"/>
            <a:ext cx="1660525" cy="7493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5438"/>
            <a:ext cx="8229600" cy="722200"/>
          </a:xfr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Clr>
                <a:srgbClr val="008000"/>
              </a:buClr>
              <a:defRPr sz="2800"/>
            </a:lvl1pPr>
            <a:lvl2pPr marL="914400" indent="-457200">
              <a:buClr>
                <a:srgbClr val="008000"/>
              </a:buClr>
              <a:buFont typeface="Arial" charset="0"/>
              <a:buChar char="•"/>
              <a:defRPr sz="2400"/>
            </a:lvl2pPr>
            <a:lvl3pPr marL="1257300" indent="-342900">
              <a:buClr>
                <a:srgbClr val="008000"/>
              </a:buClr>
              <a:buFont typeface="Arial" charset="0"/>
              <a:buChar char="•"/>
              <a:defRPr sz="2000"/>
            </a:lvl3pPr>
            <a:lvl4pPr marL="1714500" indent="-342900">
              <a:buClr>
                <a:srgbClr val="008000"/>
              </a:buClr>
              <a:buFont typeface="Arial" charset="0"/>
              <a:buChar char="•"/>
              <a:defRPr sz="1800"/>
            </a:lvl4pPr>
            <a:lvl5pPr marL="2171700" indent="-342900">
              <a:buClr>
                <a:srgbClr val="008000"/>
              </a:buClr>
              <a:buFont typeface="Arial" charset="0"/>
              <a:buChar char="•"/>
              <a:defRPr sz="1800"/>
            </a:lvl5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pic>
        <p:nvPicPr>
          <p:cNvPr id="7" name="Picture 6" descr="grünerBalkenmitLogo.jpg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538163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 userDrawn="1"/>
        </p:nvSpPr>
        <p:spPr>
          <a:xfrm>
            <a:off x="-1164263" y="3885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4" descr="inets-kleingrau.jpg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6522588"/>
            <a:ext cx="795338" cy="233362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2800" b="1" cap="all">
                <a:latin typeface="Helvetica"/>
                <a:cs typeface="Helvetica"/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703963"/>
            <a:ext cx="7772400" cy="7029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  <p:pic>
        <p:nvPicPr>
          <p:cNvPr id="7" name="Picture 9" descr="grüneFläche.jpg    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351155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8162"/>
            <a:ext cx="8229600" cy="879475"/>
          </a:xfrm>
        </p:spPr>
        <p:txBody>
          <a:bodyPr>
            <a:normAutofit/>
          </a:bodyPr>
          <a:lstStyle>
            <a:lvl1pPr>
              <a:defRPr sz="3200">
                <a:latin typeface="+mj-lt"/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pic>
        <p:nvPicPr>
          <p:cNvPr id="8" name="Picture 4" descr="inets-kleingrau.jpg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6522588"/>
            <a:ext cx="795338" cy="233362"/>
          </a:xfrm>
          <a:prstGeom prst="rect">
            <a:avLst/>
          </a:prstGeom>
          <a:noFill/>
        </p:spPr>
      </p:pic>
      <p:pic>
        <p:nvPicPr>
          <p:cNvPr id="9" name="Picture 8" descr="grünerBalkenmitLogo.jpg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538163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933447"/>
            <a:ext cx="6692905" cy="833817"/>
          </a:xfrm>
        </p:spPr>
        <p:txBody>
          <a:bodyPr>
            <a:normAutofit fontScale="90000"/>
          </a:bodyPr>
          <a:lstStyle/>
          <a:p>
            <a:r>
              <a:rPr lang="x-none" altLang="en-US" b="0" dirty="0">
                <a:latin typeface="Cantarell" charset="0"/>
                <a:ea typeface="Segoe UI" charset="0"/>
              </a:rPr>
              <a:t>Coexistence Study of Different Medium Access Mechanisms Using a Software Defined Radio Testbed</a:t>
            </a:r>
            <a:endParaRPr lang="x-none" altLang="en-US" b="0" dirty="0">
              <a:latin typeface="Cantarell" charset="0"/>
              <a:ea typeface="Segoe UI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38700"/>
            <a:ext cx="6400800" cy="831215"/>
          </a:xfrm>
        </p:spPr>
        <p:txBody>
          <a:bodyPr>
            <a:normAutofit/>
          </a:bodyPr>
          <a:lstStyle/>
          <a:p>
            <a:pPr algn="r"/>
            <a:r>
              <a:rPr lang="x-none" altLang="en-US">
                <a:latin typeface="Cantarell" charset="0"/>
              </a:rPr>
              <a:t>Bachelor Thesis Talk</a:t>
            </a:r>
            <a:endParaRPr lang="x-none" altLang="en-US">
              <a:latin typeface="Cantarell" charset="0"/>
            </a:endParaRPr>
          </a:p>
          <a:p>
            <a:pPr algn="r"/>
            <a:r>
              <a:rPr lang="x-none" altLang="en-US">
                <a:latin typeface="Cantarell" charset="0"/>
              </a:rPr>
              <a:t>Alexander Pastor - December 18</a:t>
            </a:r>
            <a:r>
              <a:rPr lang="x-none" altLang="en-US" baseline="30000">
                <a:latin typeface="Cantarell" charset="0"/>
              </a:rPr>
              <a:t>th</a:t>
            </a:r>
            <a:r>
              <a:rPr lang="x-none" altLang="en-US">
                <a:latin typeface="Cantarell" charset="0"/>
              </a:rPr>
              <a:t>, 2017</a:t>
            </a:r>
            <a:endParaRPr lang="x-none" altLang="en-US">
              <a:latin typeface="Cantarell" charset="0"/>
            </a:endParaRPr>
          </a:p>
        </p:txBody>
      </p:sp>
      <p:pic>
        <p:nvPicPr>
          <p:cNvPr id="4" name="Picture 3" descr="measurement_setu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5560" y="539750"/>
            <a:ext cx="3094355" cy="3053080"/>
          </a:xfrm>
          <a:prstGeom prst="rect">
            <a:avLst/>
          </a:prstGeom>
        </p:spPr>
      </p:pic>
      <p:pic>
        <p:nvPicPr>
          <p:cNvPr id="6" name="Picture 5" descr="untitl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285" y="539750"/>
            <a:ext cx="4980940" cy="3037840"/>
          </a:xfrm>
          <a:prstGeom prst="rect">
            <a:avLst/>
          </a:prstGeom>
        </p:spPr>
      </p:pic>
      <p:pic>
        <p:nvPicPr>
          <p:cNvPr id="7" name="Picture 6" descr="untitl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775" y="539750"/>
            <a:ext cx="2305050" cy="30651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7945" y="4457700"/>
            <a:ext cx="1353185" cy="21240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260" y="1183640"/>
            <a:ext cx="549338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Pure ALOHA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4" name="Picture 3" descr="smoothed_channel_energy_level_4_line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4365" y="1754505"/>
            <a:ext cx="4957445" cy="1677670"/>
          </a:xfrm>
          <a:prstGeom prst="rect">
            <a:avLst/>
          </a:prstGeom>
        </p:spPr>
      </p:pic>
      <p:pic>
        <p:nvPicPr>
          <p:cNvPr id="5" name="Picture 4" descr="packet_loss_c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20" y="3340100"/>
            <a:ext cx="4911090" cy="1577340"/>
          </a:xfrm>
          <a:prstGeom prst="rect">
            <a:avLst/>
          </a:prstGeom>
        </p:spPr>
      </p:pic>
      <p:pic>
        <p:nvPicPr>
          <p:cNvPr id="6" name="Picture 5" descr="throughput_c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5" y="4823460"/>
            <a:ext cx="4928235" cy="16427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71820" y="2197735"/>
            <a:ext cx="3203575" cy="660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Each and every frame collides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...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71820" y="3712845"/>
            <a:ext cx="3203575" cy="660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... leading to 100% packet loss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...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1820" y="5354955"/>
            <a:ext cx="320357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... and thus 0 throughput.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3" name="Left Arrow 12"/>
          <p:cNvSpPr/>
          <p:nvPr/>
        </p:nvSpPr>
        <p:spPr>
          <a:xfrm rot="900000">
            <a:off x="5314315" y="5851525"/>
            <a:ext cx="1694815" cy="102870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937375" y="5921375"/>
            <a:ext cx="195707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 max. </a:t>
            </a:r>
            <a:r>
              <a:rPr lang="x-none" altLang="de-DE">
                <a:latin typeface="8514fix" charset="0"/>
                <a:ea typeface="Segoe UI" charset="0"/>
              </a:rPr>
              <a:t>≈ </a:t>
            </a:r>
            <a:r>
              <a:rPr lang="x-none" altLang="de-DE">
                <a:latin typeface="Segoe UI" charset="0"/>
                <a:ea typeface="Segoe UI" charset="0"/>
              </a:rPr>
              <a:t>135 kbps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high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12" name="Picture 11" descr="zoomed_channel_occupation_gantt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7205" y="3368040"/>
            <a:ext cx="5342890" cy="2969260"/>
          </a:xfrm>
          <a:prstGeom prst="rect">
            <a:avLst/>
          </a:prstGeom>
        </p:spPr>
      </p:pic>
      <p:pic>
        <p:nvPicPr>
          <p:cNvPr id="13" name="Picture 12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395" y="1701800"/>
            <a:ext cx="5240020" cy="174688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high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5" name="Picture 4" descr="frame_delay_boxpl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5995" y="4016375"/>
            <a:ext cx="7105650" cy="2011680"/>
          </a:xfrm>
          <a:prstGeom prst="rect">
            <a:avLst/>
          </a:prstGeom>
        </p:spPr>
      </p:pic>
      <p:pic>
        <p:nvPicPr>
          <p:cNvPr id="14" name="Picture 13" descr="throughput_c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" y="1780540"/>
            <a:ext cx="7101840" cy="20199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low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2" name="Picture 1" descr="smoothed_channel_energy_level_5_line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8645" y="1569720"/>
            <a:ext cx="5292725" cy="1881505"/>
          </a:xfrm>
          <a:prstGeom prst="rect">
            <a:avLst/>
          </a:prstGeom>
        </p:spPr>
      </p:pic>
      <p:pic>
        <p:nvPicPr>
          <p:cNvPr id="4" name="Picture 3" descr="zoomed_channel_occupation_gantt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165" y="3413125"/>
            <a:ext cx="5467350" cy="30378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low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5" name="Picture 4" descr="throughput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255" y="2238375"/>
            <a:ext cx="8678545" cy="30861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low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6" name="Picture 5" descr="frame_delay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4395" y="1556385"/>
            <a:ext cx="7210425" cy="2564130"/>
          </a:xfrm>
          <a:prstGeom prst="rect">
            <a:avLst/>
          </a:prstGeom>
        </p:spPr>
      </p:pic>
      <p:pic>
        <p:nvPicPr>
          <p:cNvPr id="7" name="Picture 6" descr="packet_loss_boxplo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90" y="4098925"/>
            <a:ext cx="7084060" cy="251904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- 1-persistent CSMA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2" name="Picture 1" descr="zoomed_channel_occupation_gantt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0525" y="3458210"/>
            <a:ext cx="5525770" cy="3069590"/>
          </a:xfrm>
          <a:prstGeom prst="rect">
            <a:avLst/>
          </a:prstGeom>
        </p:spPr>
      </p:pic>
      <p:pic>
        <p:nvPicPr>
          <p:cNvPr id="4" name="Picture 3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1570355"/>
            <a:ext cx="5309870" cy="18878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- 1-persistent CSMA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2" name="Picture 1" descr="throughput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7935" y="1692910"/>
            <a:ext cx="6614160" cy="2352040"/>
          </a:xfrm>
          <a:prstGeom prst="rect">
            <a:avLst/>
          </a:prstGeom>
        </p:spPr>
      </p:pic>
      <p:pic>
        <p:nvPicPr>
          <p:cNvPr id="4" name="Picture 3" descr="packet_loss_boxplo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935" y="4044950"/>
            <a:ext cx="6697980" cy="238188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777811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unsaturated ALOHA + CSMA/CA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4" name="Picture 3" descr="zoomed_channel_occupation_gantt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0785" y="3495675"/>
            <a:ext cx="6040120" cy="3075940"/>
          </a:xfrm>
          <a:prstGeom prst="rect">
            <a:avLst/>
          </a:prstGeom>
        </p:spPr>
      </p:pic>
      <p:pic>
        <p:nvPicPr>
          <p:cNvPr id="5" name="Picture 4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180" y="1631950"/>
            <a:ext cx="5535295" cy="19678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788860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unsaturated ALOHA + CSMA/CA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4" name="Picture 3" descr="throughput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8245" y="1693545"/>
            <a:ext cx="6802755" cy="2418715"/>
          </a:xfrm>
          <a:prstGeom prst="rect">
            <a:avLst/>
          </a:prstGeom>
        </p:spPr>
      </p:pic>
      <p:pic>
        <p:nvPicPr>
          <p:cNvPr id="5" name="Picture 4" descr="packet_loss_boxplo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245" y="4112260"/>
            <a:ext cx="6838950" cy="243141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403225" y="1537335"/>
            <a:ext cx="2124710" cy="2541905"/>
            <a:chOff x="726" y="2434"/>
            <a:chExt cx="3346" cy="400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48" y="2434"/>
              <a:ext cx="3315" cy="340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26" y="5829"/>
              <a:ext cx="3347" cy="608"/>
            </a:xfrm>
            <a:prstGeom prst="rect">
              <a:avLst/>
            </a:prstGeom>
            <a:solidFill>
              <a:srgbClr val="71BF45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>
                  <a:solidFill>
                    <a:schemeClr val="bg1"/>
                  </a:solidFill>
                  <a:latin typeface="Segoe UI" charset="0"/>
                  <a:ea typeface="Segoe UI" charset="0"/>
                </a:rPr>
                <a:t>Motivation</a:t>
              </a:r>
              <a:endParaRPr lang="x-none" altLang="de-DE">
                <a:solidFill>
                  <a:schemeClr val="bg1"/>
                </a:solidFill>
                <a:latin typeface="Segoe UI" charset="0"/>
                <a:ea typeface="Segoe UI" charset="0"/>
              </a:endParaRPr>
            </a:p>
          </p:txBody>
        </p:sp>
      </p:grpSp>
      <p:sp>
        <p:nvSpPr>
          <p:cNvPr id="12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3" name="Title 1"/>
          <p:cNvSpPr>
            <a:spLocks noGrp="1"/>
          </p:cNvSpPr>
          <p:nvPr/>
        </p:nvSpPr>
        <p:spPr>
          <a:xfrm>
            <a:off x="3047365" y="524510"/>
            <a:ext cx="3060000" cy="534670"/>
          </a:xfrm>
          <a:prstGeom prst="rect">
            <a:avLst/>
          </a:prstGeom>
          <a:solidFill>
            <a:srgbClr val="73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Contents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4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17195" y="4326255"/>
            <a:ext cx="8342630" cy="1833245"/>
            <a:chOff x="722" y="6826"/>
            <a:chExt cx="13138" cy="28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9" name="Rectangle 18"/>
            <p:cNvSpPr/>
            <p:nvPr/>
          </p:nvSpPr>
          <p:spPr>
            <a:xfrm>
              <a:off x="726" y="6829"/>
              <a:ext cx="13118" cy="2319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22" y="9105"/>
              <a:ext cx="13138" cy="608"/>
            </a:xfrm>
            <a:prstGeom prst="rect">
              <a:avLst/>
            </a:prstGeom>
            <a:solidFill>
              <a:srgbClr val="71BF45"/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p>
              <a:pPr algn="ctr"/>
              <a:r>
                <a:rPr lang="x-none" altLang="de-DE">
                  <a:solidFill>
                    <a:schemeClr val="bg1"/>
                  </a:solidFill>
                  <a:latin typeface="Segoe UI" charset="0"/>
                  <a:ea typeface="Segoe UI" charset="0"/>
                </a:rPr>
                <a:t>Results</a:t>
              </a:r>
              <a:endParaRPr lang="x-none" altLang="de-DE">
                <a:solidFill>
                  <a:schemeClr val="bg1"/>
                </a:solidFill>
                <a:latin typeface="Segoe UI" charset="0"/>
                <a:ea typeface="Segoe UI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850" y="6826"/>
              <a:ext cx="12963" cy="2287"/>
              <a:chOff x="821" y="6830"/>
              <a:chExt cx="12963" cy="2287"/>
            </a:xfrm>
          </p:grpSpPr>
          <p:pic>
            <p:nvPicPr>
              <p:cNvPr id="2" name="Picture 1" descr="Picture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78" y="6830"/>
                <a:ext cx="6406" cy="2278"/>
              </a:xfrm>
              <a:prstGeom prst="rect">
                <a:avLst/>
              </a:prstGeom>
            </p:spPr>
          </p:pic>
          <p:pic>
            <p:nvPicPr>
              <p:cNvPr id="3" name="Picture 2" descr="Picture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1" y="6833"/>
                <a:ext cx="6427" cy="2285"/>
              </a:xfrm>
              <a:prstGeom prst="rect">
                <a:avLst/>
              </a:prstGeom>
            </p:spPr>
          </p:pic>
        </p:grpSp>
      </p:grpSp>
      <p:grpSp>
        <p:nvGrpSpPr>
          <p:cNvPr id="26" name="Group 25"/>
          <p:cNvGrpSpPr/>
          <p:nvPr/>
        </p:nvGrpSpPr>
        <p:grpSpPr>
          <a:xfrm>
            <a:off x="2910840" y="1534160"/>
            <a:ext cx="5877560" cy="2536825"/>
            <a:chOff x="4675" y="2429"/>
            <a:chExt cx="9256" cy="399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Rectangle 17"/>
            <p:cNvSpPr/>
            <p:nvPr/>
          </p:nvSpPr>
          <p:spPr>
            <a:xfrm>
              <a:off x="8015" y="2429"/>
              <a:ext cx="5917" cy="34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4675" y="2434"/>
              <a:ext cx="9252" cy="3990"/>
              <a:chOff x="4675" y="2434"/>
              <a:chExt cx="9252" cy="3990"/>
            </a:xfrm>
          </p:grpSpPr>
          <p:pic>
            <p:nvPicPr>
              <p:cNvPr id="7" name="Picture 6" descr="measurement_setup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5" y="2434"/>
                <a:ext cx="3403" cy="3395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4675" y="5816"/>
                <a:ext cx="9252" cy="608"/>
              </a:xfrm>
              <a:prstGeom prst="rect">
                <a:avLst/>
              </a:prstGeom>
              <a:solidFill>
                <a:srgbClr val="71BF45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x-none" altLang="de-DE">
                    <a:solidFill>
                      <a:schemeClr val="bg1"/>
                    </a:solidFill>
                    <a:latin typeface="Segoe UI" charset="0"/>
                    <a:ea typeface="Segoe UI" charset="0"/>
                  </a:rPr>
                  <a:t>Methodology</a:t>
                </a:r>
                <a:endParaRPr lang="x-none" altLang="de-DE">
                  <a:solidFill>
                    <a:schemeClr val="bg1"/>
                  </a:solidFill>
                  <a:latin typeface="Segoe UI" charset="0"/>
                  <a:ea typeface="Segoe UI" charset="0"/>
                </a:endParaRPr>
              </a:p>
            </p:txBody>
          </p:sp>
          <p:pic>
            <p:nvPicPr>
              <p:cNvPr id="4" name="Picture 3" descr="Picture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51" y="2862"/>
                <a:ext cx="5701" cy="259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854583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different CSMA/CA variants </a:t>
            </a:r>
            <a:endParaRPr lang="x-none" altLang="de-DE"/>
          </a:p>
        </p:txBody>
      </p:sp>
      <p:pic>
        <p:nvPicPr>
          <p:cNvPr id="2" name="Picture 1" descr="zoomed_channel_occupation_gantt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2890" y="3500755"/>
            <a:ext cx="5744845" cy="3090545"/>
          </a:xfrm>
          <a:prstGeom prst="rect">
            <a:avLst/>
          </a:prstGeom>
        </p:spPr>
      </p:pic>
      <p:pic>
        <p:nvPicPr>
          <p:cNvPr id="5" name="Picture 4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230" y="1607820"/>
            <a:ext cx="5563870" cy="19780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895" y="1183640"/>
            <a:ext cx="854583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different CSMA/CA variants </a:t>
            </a:r>
            <a:endParaRPr lang="x-none" altLang="de-DE"/>
          </a:p>
        </p:txBody>
      </p:sp>
      <p:pic>
        <p:nvPicPr>
          <p:cNvPr id="7" name="Picture 6" descr="throughput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895" y="1569720"/>
            <a:ext cx="8314055" cy="2955925"/>
          </a:xfrm>
          <a:prstGeom prst="rect">
            <a:avLst/>
          </a:prstGeom>
        </p:spPr>
      </p:pic>
      <p:pic>
        <p:nvPicPr>
          <p:cNvPr id="3" name="Picture 2" descr="untitl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30" y="5201920"/>
            <a:ext cx="5590540" cy="5238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84620" y="5119370"/>
            <a:ext cx="2198370" cy="660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theoretical </a:t>
            </a:r>
            <a:r>
              <a:rPr lang="x-none" altLang="de-DE">
                <a:latin typeface="8514fix" charset="0"/>
                <a:ea typeface="Segoe UI" charset="0"/>
              </a:rPr>
              <a:t>≈ </a:t>
            </a:r>
            <a:r>
              <a:rPr lang="x-none" altLang="de-DE">
                <a:latin typeface="Segoe UI" charset="0"/>
                <a:ea typeface="Segoe UI" charset="0"/>
              </a:rPr>
              <a:t>1.85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measured </a:t>
            </a:r>
            <a:r>
              <a:rPr lang="x-none" altLang="de-DE">
                <a:latin typeface="8514fix" charset="0"/>
                <a:ea typeface="Segoe UI" charset="0"/>
                <a:sym typeface="+mn-ea"/>
              </a:rPr>
              <a:t>≈ </a:t>
            </a:r>
            <a:r>
              <a:rPr lang="x-none" altLang="de-DE">
                <a:latin typeface="Segoe UI" charset="0"/>
                <a:ea typeface="Segoe UI" charset="0"/>
              </a:rPr>
              <a:t>1.77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2895" y="4709160"/>
            <a:ext cx="5352415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2000">
                <a:latin typeface="Segoe UI" charset="0"/>
                <a:ea typeface="Segoe UI" charset="0"/>
              </a:rPr>
              <a:t>Baseline</a:t>
            </a:r>
            <a:endParaRPr lang="x-none" altLang="de-DE" sz="2000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895" y="1183640"/>
            <a:ext cx="854583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different CSMA/CA variants </a:t>
            </a:r>
            <a:endParaRPr lang="x-none" altLang="de-DE"/>
          </a:p>
        </p:txBody>
      </p:sp>
      <p:pic>
        <p:nvPicPr>
          <p:cNvPr id="11" name="Picture 10" descr="backoff_(joint)_sum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895" y="1691640"/>
            <a:ext cx="8475345" cy="301371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854583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- 1-persistent CSMA/CA + unsat. ALOHA </a:t>
            </a:r>
            <a:endParaRPr lang="x-none" altLang="de-DE"/>
          </a:p>
        </p:txBody>
      </p:sp>
      <p:pic>
        <p:nvPicPr>
          <p:cNvPr id="2" name="Picture 1" descr="zoomed_channel_occupation_gantt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9535" y="3493770"/>
            <a:ext cx="5840095" cy="2983230"/>
          </a:xfrm>
          <a:prstGeom prst="rect">
            <a:avLst/>
          </a:prstGeom>
        </p:spPr>
      </p:pic>
      <p:pic>
        <p:nvPicPr>
          <p:cNvPr id="6" name="Picture 5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515" y="1674495"/>
            <a:ext cx="5386070" cy="191516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854583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- 1-persistent CSMA/CA + unsat. ALOHA </a:t>
            </a:r>
            <a:endParaRPr lang="x-none" altLang="de-DE"/>
          </a:p>
        </p:txBody>
      </p:sp>
      <p:pic>
        <p:nvPicPr>
          <p:cNvPr id="7" name="Picture 6" descr="frame_delay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6960" y="4028440"/>
            <a:ext cx="6915150" cy="2458720"/>
          </a:xfrm>
          <a:prstGeom prst="rect">
            <a:avLst/>
          </a:prstGeom>
        </p:spPr>
      </p:pic>
      <p:pic>
        <p:nvPicPr>
          <p:cNvPr id="6" name="Picture 5" descr="throughput_c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60" y="1569720"/>
            <a:ext cx="6915150" cy="24587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867918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- 1-persistent CSMA/CA + unsat. CSMA/CA </a:t>
            </a:r>
            <a:endParaRPr lang="x-none" altLang="de-DE"/>
          </a:p>
        </p:txBody>
      </p:sp>
      <p:pic>
        <p:nvPicPr>
          <p:cNvPr id="4" name="Picture 3" descr="zoomed_channel_occupation_gantt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1470" y="3453130"/>
            <a:ext cx="5774690" cy="3206750"/>
          </a:xfrm>
          <a:prstGeom prst="rect">
            <a:avLst/>
          </a:prstGeom>
        </p:spPr>
      </p:pic>
      <p:pic>
        <p:nvPicPr>
          <p:cNvPr id="6" name="Picture 5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460" y="1569720"/>
            <a:ext cx="5604510" cy="19932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895" y="1183640"/>
            <a:ext cx="867918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- 1-persistent CSMA/CA + unsat. CSMA/CA </a:t>
            </a:r>
            <a:endParaRPr lang="x-none" altLang="de-DE"/>
          </a:p>
        </p:txBody>
      </p:sp>
      <p:pic>
        <p:nvPicPr>
          <p:cNvPr id="4" name="Picture 3" descr="throughput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4765" y="1613535"/>
            <a:ext cx="6581775" cy="2339975"/>
          </a:xfrm>
          <a:prstGeom prst="rect">
            <a:avLst/>
          </a:prstGeom>
        </p:spPr>
      </p:pic>
      <p:pic>
        <p:nvPicPr>
          <p:cNvPr id="6" name="Picture 5" descr="backoff_(joint)_sum_c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896995"/>
            <a:ext cx="6594475" cy="23450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/>
        </p:nvSpPr>
        <p:spPr>
          <a:xfrm>
            <a:off x="1905" y="503555"/>
            <a:ext cx="9140190" cy="534670"/>
          </a:xfrm>
          <a:prstGeom prst="rect">
            <a:avLst/>
          </a:prstGeom>
          <a:solidFill>
            <a:srgbClr val="73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You with the interesting question!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6200" y="1219835"/>
            <a:ext cx="4031615" cy="537337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3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73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Backup Slides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4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5415" y="1349375"/>
            <a:ext cx="6456045" cy="430593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75" y="532765"/>
            <a:ext cx="3060000" cy="534670"/>
          </a:xfrm>
          <a:solidFill>
            <a:srgbClr val="71BF45"/>
          </a:solidFill>
        </p:spPr>
        <p:txBody>
          <a:bodyPr>
            <a:normAutofit fontScale="90000"/>
          </a:bodyPr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304863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610044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540" y="12541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Security Aspects in MAC Design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6095" y="3813175"/>
            <a:ext cx="5397500" cy="1209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Targetting: service availability and </a:t>
            </a:r>
            <a:r>
              <a:rPr lang="x-none" altLang="de-DE">
                <a:latin typeface="Segoe UI" charset="0"/>
                <a:ea typeface="Segoe UI" charset="0"/>
                <a:sym typeface="+mn-ea"/>
              </a:rPr>
              <a:t>data integrity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Example attack against S-MAC: Bogus SYNC packets to keep clusters alive 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5" name="Picture 4" descr="untitl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475" y="1971675"/>
            <a:ext cx="5405120" cy="18415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65925" y="1971675"/>
            <a:ext cx="1690370" cy="660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Denial of Sleep Attack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65925" y="4991100"/>
            <a:ext cx="1690370" cy="660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Interrogation Attack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6730" y="4991100"/>
            <a:ext cx="558609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Attacker: Repeated RTS to target neighborhood node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75" y="532765"/>
            <a:ext cx="3060000" cy="534670"/>
          </a:xfrm>
          <a:solidFill>
            <a:srgbClr val="71BF45"/>
          </a:solidFill>
        </p:spPr>
        <p:txBody>
          <a:bodyPr>
            <a:normAutofit fontScale="90000"/>
          </a:bodyPr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304863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610044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475" y="1300480"/>
            <a:ext cx="3040380" cy="30403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170" y="1498600"/>
            <a:ext cx="1149985" cy="11499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240" y="1498600"/>
            <a:ext cx="1196975" cy="1028700"/>
          </a:xfrm>
          <a:prstGeom prst="rect">
            <a:avLst/>
          </a:prstGeom>
          <a:effectLst/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155" y="1498600"/>
            <a:ext cx="1696085" cy="10058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 descr="aloha_csma_performan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245" y="2657475"/>
            <a:ext cx="6745605" cy="40798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5215" y="1498600"/>
            <a:ext cx="1470025" cy="9664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4" name="Picture 3" descr="untitled(1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3465" y="2055495"/>
            <a:ext cx="6952615" cy="2385695"/>
          </a:xfrm>
          <a:prstGeom prst="rect">
            <a:avLst/>
          </a:prstGeom>
        </p:spPr>
      </p:pic>
      <p:pic>
        <p:nvPicPr>
          <p:cNvPr id="11" name="Picture 10" descr="untitled(1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465" y="4618355"/>
            <a:ext cx="6972300" cy="136652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080" y="13049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Testbed Setup Parameters 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5" name="Picture 4" descr="grc_aloha_transmitter_flowgrap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9740" y="2138680"/>
            <a:ext cx="8332470" cy="3798570"/>
          </a:xfrm>
          <a:prstGeom prst="rect">
            <a:avLst/>
          </a:prstGeom>
          <a:effectLst/>
        </p:spPr>
      </p:pic>
      <p:sp>
        <p:nvSpPr>
          <p:cNvPr id="36" name="TextBox 35"/>
          <p:cNvSpPr txBox="1"/>
          <p:nvPr/>
        </p:nvSpPr>
        <p:spPr>
          <a:xfrm>
            <a:off x="5080" y="13049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Sender (ALOHA) Flowgraph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080" y="13049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Sender (CSMA) Flowgraph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  <p:pic>
        <p:nvPicPr>
          <p:cNvPr id="2" name="Picture 1" descr="grc_csma_transmitter_flowgrap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25" y="1986915"/>
            <a:ext cx="9058910" cy="34239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080" y="13049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Sniffer+Receiver Flowgraph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  <p:pic>
        <p:nvPicPr>
          <p:cNvPr id="2" name="Picture 1" descr="grc_receiver_flowgrap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80" y="3724910"/>
            <a:ext cx="9137650" cy="1964055"/>
          </a:xfrm>
          <a:prstGeom prst="rect">
            <a:avLst/>
          </a:prstGeom>
        </p:spPr>
      </p:pic>
      <p:pic>
        <p:nvPicPr>
          <p:cNvPr id="3" name="Picture 2" descr="grc_sniffer_flowgrap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890" y="2332990"/>
            <a:ext cx="2847340" cy="6826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84010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with medium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5" name="Picture 4" descr="zoomed_channel_occupation_gantt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1160" y="3451225"/>
            <a:ext cx="5540375" cy="2994660"/>
          </a:xfrm>
          <a:prstGeom prst="rect">
            <a:avLst/>
          </a:prstGeom>
        </p:spPr>
      </p:pic>
      <p:pic>
        <p:nvPicPr>
          <p:cNvPr id="6" name="Picture 5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115" y="1608455"/>
            <a:ext cx="5391150" cy="19170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895" y="1183640"/>
            <a:ext cx="84010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with medium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6" name="Picture 5" descr="throughput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3805" y="1607820"/>
            <a:ext cx="6553200" cy="2329815"/>
          </a:xfrm>
          <a:prstGeom prst="rect">
            <a:avLst/>
          </a:prstGeom>
        </p:spPr>
      </p:pic>
      <p:pic>
        <p:nvPicPr>
          <p:cNvPr id="7" name="Picture 6" descr="backoff_(joint)_sum_c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805" y="4174490"/>
            <a:ext cx="6553200" cy="232981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788860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saturated ALOHA + CSMA/CA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2" name="Picture 1" descr="smoothed_channel_energy_level_4_line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8855" y="1645920"/>
            <a:ext cx="6947535" cy="2470150"/>
          </a:xfrm>
          <a:prstGeom prst="rect">
            <a:avLst/>
          </a:prstGeom>
        </p:spPr>
      </p:pic>
      <p:pic>
        <p:nvPicPr>
          <p:cNvPr id="4" name="Picture 3" descr="throughput_boxplo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55" y="4116070"/>
            <a:ext cx="6750685" cy="24003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75" y="532765"/>
            <a:ext cx="3060000" cy="534670"/>
          </a:xfrm>
          <a:solidFill>
            <a:srgbClr val="71BF45"/>
          </a:solidFill>
        </p:spPr>
        <p:txBody>
          <a:bodyPr>
            <a:normAutofit fontScale="90000"/>
          </a:bodyPr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304863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610044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7980" y="2043430"/>
            <a:ext cx="2186940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2400">
                <a:latin typeface="Segoe UI" charset="0"/>
                <a:ea typeface="Segoe UI" charset="0"/>
              </a:rPr>
              <a:t>Design Drivers</a:t>
            </a:r>
            <a:endParaRPr lang="x-none" altLang="de-DE" sz="2400">
              <a:latin typeface="Segoe UI" charset="0"/>
              <a:ea typeface="Segoe UI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6580" y="2622550"/>
            <a:ext cx="2168525" cy="1483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Maximize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</a:t>
            </a:r>
            <a:r>
              <a:rPr lang="x-none" altLang="de-DE" b="1">
                <a:latin typeface="Segoe UI" charset="0"/>
                <a:ea typeface="Segoe UI" charset="0"/>
              </a:rPr>
              <a:t>- Throughput</a:t>
            </a:r>
            <a:endParaRPr lang="x-none" altLang="de-DE" b="1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Coverage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Security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Flexibility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6580" y="4196715"/>
            <a:ext cx="3225800" cy="203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Minimize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Latency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Jitter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Power Consumption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Complexity</a:t>
            </a:r>
            <a:endParaRPr lang="x-none" altLang="de-DE">
              <a:latin typeface="Segoe UI" charset="0"/>
              <a:ea typeface="Segoe UI" charset="0"/>
            </a:endParaRPr>
          </a:p>
          <a:p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45635" y="4237990"/>
            <a:ext cx="3757930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2400">
                <a:latin typeface="Segoe UI" charset="0"/>
                <a:ea typeface="Segoe UI" charset="0"/>
              </a:rPr>
              <a:t>Operating Conditions</a:t>
            </a:r>
            <a:endParaRPr lang="x-none" altLang="de-DE" sz="2400">
              <a:latin typeface="Segoe UI" charset="0"/>
              <a:ea typeface="Segoe UI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42510" y="4689475"/>
            <a:ext cx="3730625" cy="1209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-</a:t>
            </a:r>
            <a:r>
              <a:rPr lang="x-none" altLang="de-DE" b="1">
                <a:latin typeface="Segoe UI" charset="0"/>
                <a:ea typeface="Segoe UI" charset="0"/>
              </a:rPr>
              <a:t> Intertechnological Coexistence</a:t>
            </a:r>
            <a:endParaRPr lang="x-none" altLang="de-DE" b="1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- Traffic Patterns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- Directional Traffic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 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475480" y="2043430"/>
            <a:ext cx="3728085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2400">
                <a:latin typeface="Segoe UI" charset="0"/>
                <a:ea typeface="Segoe UI" charset="0"/>
              </a:rPr>
              <a:t>Challenges Wireless MAC</a:t>
            </a:r>
            <a:endParaRPr lang="x-none" altLang="de-DE" sz="2400">
              <a:latin typeface="Segoe UI" charset="0"/>
              <a:ea typeface="Segoe UI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42510" y="2622550"/>
            <a:ext cx="3730625" cy="203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- Hidden Node Problem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- Exposed Node Problem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 b="1">
                <a:latin typeface="Segoe UI" charset="0"/>
                <a:ea typeface="Segoe UI" charset="0"/>
                <a:sym typeface="+mn-ea"/>
              </a:rPr>
              <a:t>- Interference</a:t>
            </a:r>
            <a:endParaRPr lang="x-none" altLang="de-DE" b="1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- Security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- Power Supply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 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540" y="12541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Why is it hard to design good MAC protocols?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77215" y="5775960"/>
            <a:ext cx="7980045" cy="665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 b="1">
                <a:latin typeface="Segoe UI" charset="0"/>
                <a:ea typeface="Segoe UI" charset="0"/>
                <a:cs typeface="8514fix" charset="0"/>
              </a:rPr>
              <a:t>⇒  </a:t>
            </a:r>
            <a:r>
              <a:rPr lang="x-none" altLang="de-DE" b="1">
                <a:latin typeface="Segoe UI" charset="0"/>
                <a:ea typeface="Segoe UI" charset="0"/>
                <a:cs typeface="8514fix" charset="0"/>
              </a:rPr>
              <a:t>Protocol design has to be confined/focussed on certain aspects depending on the application</a:t>
            </a:r>
            <a:endParaRPr lang="x-none" altLang="de-DE" b="1">
              <a:latin typeface="Segoe UI" charset="0"/>
              <a:ea typeface="Segoe UI" charset="0"/>
              <a:cs typeface="8514fix" charset="0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2" name="Picture 31" descr="mac_classifica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1655" y="1773555"/>
            <a:ext cx="3416300" cy="187071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75" y="532765"/>
            <a:ext cx="3060000" cy="534670"/>
          </a:xfrm>
          <a:solidFill>
            <a:srgbClr val="71BF45"/>
          </a:solidFill>
        </p:spPr>
        <p:txBody>
          <a:bodyPr>
            <a:normAutofit fontScale="90000"/>
          </a:bodyPr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304863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610044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3205" y="3797300"/>
            <a:ext cx="283845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2000">
                <a:latin typeface="Segoe UI" charset="0"/>
                <a:ea typeface="Segoe UI" charset="0"/>
              </a:rPr>
              <a:t>MAC Mechanisms</a:t>
            </a:r>
            <a:endParaRPr lang="x-none" altLang="de-DE" sz="2000">
              <a:latin typeface="Segoe UI" charset="0"/>
              <a:ea typeface="Segoe UI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1815" y="5364480"/>
            <a:ext cx="2764790" cy="1117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Carrier Sensing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Thresholding</a:t>
            </a:r>
            <a:endParaRPr lang="x-none" altLang="de-DE" sz="1600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Preamble Sampling</a:t>
            </a:r>
            <a:endParaRPr lang="x-none" altLang="de-DE" sz="1600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Outlier Detection</a:t>
            </a:r>
            <a:endParaRPr lang="x-none" altLang="de-DE" sz="1600">
              <a:latin typeface="Segoe UI" charset="0"/>
              <a:ea typeface="Segoe UI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67735" y="5577840"/>
            <a:ext cx="2232025" cy="904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Random Backoff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</a:t>
            </a:r>
            <a:r>
              <a:rPr lang="x-none" altLang="de-DE" sz="1600">
                <a:latin typeface="Segoe UI" charset="0"/>
                <a:ea typeface="Segoe UI" charset="0"/>
              </a:rPr>
              <a:t>- Minimium CW</a:t>
            </a:r>
            <a:endParaRPr lang="x-none" altLang="de-DE" sz="1600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CW Growth</a:t>
            </a:r>
            <a:endParaRPr lang="x-none" altLang="de-DE" sz="1600">
              <a:latin typeface="Segoe UI" charset="0"/>
              <a:ea typeface="Segoe UI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52210" y="4216400"/>
            <a:ext cx="2556510" cy="873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Duty Cycles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Fixed Length</a:t>
            </a:r>
            <a:endParaRPr lang="x-none" altLang="de-DE" sz="1600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Adaptive Length</a:t>
            </a:r>
            <a:endParaRPr lang="x-none" altLang="de-DE" sz="1600">
              <a:latin typeface="Segoe UI" charset="0"/>
              <a:ea typeface="Segoe UI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1655" y="4216400"/>
            <a:ext cx="2506980" cy="1148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Coordinator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</a:t>
            </a:r>
            <a:r>
              <a:rPr lang="x-none" altLang="de-DE" sz="1600">
                <a:latin typeface="Segoe UI" charset="0"/>
                <a:ea typeface="Segoe UI" charset="0"/>
              </a:rPr>
              <a:t>- Time Domain</a:t>
            </a:r>
            <a:endParaRPr lang="x-none" altLang="de-DE" sz="1600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Frequency Domain</a:t>
            </a:r>
            <a:endParaRPr lang="x-none" altLang="de-DE" sz="1600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Code Domain</a:t>
            </a:r>
            <a:endParaRPr lang="x-none" altLang="de-DE" sz="1600">
              <a:latin typeface="Segoe UI" charset="0"/>
              <a:ea typeface="Segoe U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3205" y="1329690"/>
            <a:ext cx="264541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2000">
                <a:latin typeface="Segoe UI" charset="0"/>
                <a:ea typeface="Segoe UI" charset="0"/>
              </a:rPr>
              <a:t>Protcol Classification</a:t>
            </a:r>
            <a:endParaRPr lang="x-none" altLang="de-DE" sz="2000">
              <a:latin typeface="Segoe UI" charset="0"/>
              <a:ea typeface="Segoe UI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67735" y="4216400"/>
            <a:ext cx="2986405" cy="163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Handshaking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</a:t>
            </a:r>
            <a:r>
              <a:rPr lang="x-none" altLang="de-DE" sz="1600">
                <a:latin typeface="Segoe UI" charset="0"/>
                <a:ea typeface="Segoe UI" charset="0"/>
                <a:sym typeface="+mn-ea"/>
              </a:rPr>
              <a:t>Acknowledgments</a:t>
            </a:r>
            <a:endParaRPr lang="x-none" altLang="de-DE" sz="1600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</a:t>
            </a:r>
            <a:r>
              <a:rPr lang="x-none" altLang="de-DE" sz="1600">
                <a:latin typeface="Segoe UI" charset="0"/>
                <a:ea typeface="Segoe UI" charset="0"/>
                <a:sym typeface="+mn-ea"/>
              </a:rPr>
              <a:t>RTS/CTS Exchange</a:t>
            </a:r>
            <a:endParaRPr lang="x-none" altLang="de-DE" sz="1600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 sz="1600">
                <a:latin typeface="Segoe UI" charset="0"/>
                <a:ea typeface="Segoe UI" charset="0"/>
                <a:sym typeface="+mn-ea"/>
              </a:rPr>
              <a:t>	- Timeouts</a:t>
            </a:r>
            <a:endParaRPr lang="x-none" altLang="de-DE" sz="1600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 sz="1600">
                <a:latin typeface="Segoe UI" charset="0"/>
                <a:ea typeface="Segoe UI" charset="0"/>
                <a:sym typeface="+mn-ea"/>
              </a:rPr>
              <a:t>	- Sliding Windows</a:t>
            </a:r>
            <a:endParaRPr lang="x-none" altLang="de-DE" sz="1600">
              <a:latin typeface="Segoe UI" charset="0"/>
              <a:ea typeface="Segoe UI" charset="0"/>
              <a:sym typeface="+mn-ea"/>
            </a:endParaRPr>
          </a:p>
          <a:p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15" name="Picture 14" descr="aloha_csma_performa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140" y="1329690"/>
            <a:ext cx="4514215" cy="27317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10000" endA="300" endPos="55500" dist="50800" dir="5400000" sy="-100000" algn="bl" rotWithShape="0"/>
          </a:effectLst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736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2" name="Picture 1" descr="script_syste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260" y="1225550"/>
            <a:ext cx="3932555" cy="5441315"/>
          </a:xfrm>
          <a:prstGeom prst="rect">
            <a:avLst/>
          </a:prstGeom>
          <a:effectLst/>
        </p:spPr>
      </p:pic>
      <p:sp>
        <p:nvSpPr>
          <p:cNvPr id="5" name="Rounded Rectangle 4"/>
          <p:cNvSpPr/>
          <p:nvPr/>
        </p:nvSpPr>
        <p:spPr>
          <a:xfrm>
            <a:off x="629920" y="1225550"/>
            <a:ext cx="3619500" cy="206883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pic>
        <p:nvPicPr>
          <p:cNvPr id="7" name="Picture 6" descr="measurement_setu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145" y="3603625"/>
            <a:ext cx="2833370" cy="28251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untitled(3)_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145" y="1225550"/>
            <a:ext cx="4434205" cy="21971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736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2" name="Picture 1" descr="script_syste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260" y="1225550"/>
            <a:ext cx="3932555" cy="5441315"/>
          </a:xfrm>
          <a:prstGeom prst="rect">
            <a:avLst/>
          </a:prstGeom>
        </p:spPr>
      </p:pic>
      <p:pic>
        <p:nvPicPr>
          <p:cNvPr id="5" name="Picture 4" descr="grc_aloha_transmitter_flowgrap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960" y="3980180"/>
            <a:ext cx="4477385" cy="2040890"/>
          </a:xfrm>
          <a:prstGeom prst="rect">
            <a:avLst/>
          </a:prstGeom>
          <a:effectLst/>
        </p:spPr>
      </p:pic>
      <p:sp>
        <p:nvSpPr>
          <p:cNvPr id="6" name="Rounded Rectangle 5"/>
          <p:cNvSpPr/>
          <p:nvPr/>
        </p:nvSpPr>
        <p:spPr>
          <a:xfrm>
            <a:off x="647065" y="3267710"/>
            <a:ext cx="3577590" cy="89154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pic>
        <p:nvPicPr>
          <p:cNvPr id="3" name="Picture 2" descr="untitled(2)_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225550"/>
            <a:ext cx="4453890" cy="25558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736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2" name="Picture 1" descr="script_syste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260" y="1225550"/>
            <a:ext cx="3932555" cy="544131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75895" y="4259580"/>
            <a:ext cx="4048760" cy="145859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415" y="5834380"/>
            <a:ext cx="3119120" cy="7480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untitled(8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020" y="1225550"/>
            <a:ext cx="4552950" cy="27444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smoothed_channel_energy_level_5_line_char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9765" y="4177665"/>
            <a:ext cx="4560570" cy="15830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736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3" name="Picture 2" descr="qa_channel_energ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610" y="3210560"/>
            <a:ext cx="4827905" cy="1609725"/>
          </a:xfrm>
          <a:prstGeom prst="rect">
            <a:avLst/>
          </a:prstGeom>
          <a:effectLst/>
        </p:spPr>
      </p:pic>
      <p:pic>
        <p:nvPicPr>
          <p:cNvPr id="4" name="Picture 3" descr="qa_packet_los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10" y="4863465"/>
            <a:ext cx="4827905" cy="1609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14340" y="1724025"/>
            <a:ext cx="3203575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Scenarios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Same MAC scenarios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Different MAC scenarios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14340" y="3695065"/>
            <a:ext cx="134112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1.1 s delay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14340" y="5146040"/>
            <a:ext cx="33210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&lt;= 0.2% baseline packet loss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13" name="Picture 12" descr="Pictur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1383665"/>
            <a:ext cx="3599815" cy="16370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3285</Words>
  <Application>Kingsoft Office WPP</Application>
  <PresentationFormat>On-screen Show (4:3)</PresentationFormat>
  <Paragraphs>238</Paragraphs>
  <Slides>36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37" baseType="lpstr">
      <vt:lpstr>Office Theme</vt:lpstr>
      <vt:lpstr>Coexistence Study of Different Medium Access Mechanisms Using a Software Defined Radio Testbed</vt:lpstr>
      <vt:lpstr>PowerPoint 演示文稿</vt:lpstr>
      <vt:lpstr>Motivation</vt:lpstr>
      <vt:lpstr>Motivation</vt:lpstr>
      <vt:lpstr>Motivation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Motivation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RWTH Aachen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RWTH MobNets</dc:creator>
  <cp:lastModifiedBy>alex</cp:lastModifiedBy>
  <cp:revision>184</cp:revision>
  <dcterms:created xsi:type="dcterms:W3CDTF">2017-12-05T10:36:03Z</dcterms:created>
  <dcterms:modified xsi:type="dcterms:W3CDTF">2017-12-05T10:36:03Z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1031-10.1.0.5707</vt:lpwstr>
  </property>
</Properties>
</file>